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0C7911D-8927-47F3-A52E-94EF844E89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20" y="7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dobe Arabic"/>
        <a:ea typeface="Adobe Arabic"/>
        <a:cs typeface="Adobe Arabic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cefdbaf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35cefdbaf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d434603e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5d434603e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d434603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5d434603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cefdbaf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35cefdbaf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c68b0aea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5c68b0ae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c68b0aea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5c68b0aea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c68b0aea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35c68b0aea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cefdbaf3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35cefdbaf3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d434603e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d434603e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d434603e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d434603e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d434603e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d434603e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d434603e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d434603e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F7F7F7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5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6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7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8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2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6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6.png"  /><Relationship Id="rId4" Type="http://schemas.openxmlformats.org/officeDocument/2006/relationships/hyperlink" Target="https://youtu.be/dcW99jtWKfo" TargetMode="External" /><Relationship Id="rId5" Type="http://schemas.openxmlformats.org/officeDocument/2006/relationships/image" Target="../media/image31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32.png"  /><Relationship Id="rId8" Type="http://schemas.openxmlformats.org/officeDocument/2006/relationships/hyperlink" Target="https://github.com/patrick005/ProjectSecond/blob/observer/reference/database.md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3.png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0.png"  /><Relationship Id="rId11" Type="http://schemas.openxmlformats.org/officeDocument/2006/relationships/image" Target="../media/image21.png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/>
          <p:nvPr/>
        </p:nvSpPr>
        <p:spPr>
          <a:xfrm flipH="1">
            <a:off x="9351010" y="0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3F3F3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3175" y="0"/>
            <a:ext cx="9700459" cy="6858001"/>
          </a:xfrm>
          <a:custGeom>
            <a:avLst/>
            <a:gdLst/>
            <a:ahLst/>
            <a:cxnLst/>
            <a:rect l="l" t="t" r="r" b="b"/>
            <a:pathLst>
              <a:path w="9700459" h="6858001" extrusionOk="0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19325" y="4870872"/>
            <a:ext cx="6975000" cy="13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조장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김준형</a:t>
            </a:r>
            <a:endParaRPr lang="ko-KR" altLang="en-US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r">
              <a:spcBef>
                <a:spcPts val="0"/>
              </a:spcBef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조원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오현준</a:t>
            </a:r>
            <a:endParaRPr lang="ko-KR" altLang="en-US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r">
              <a:spcBef>
                <a:spcPts val="0"/>
              </a:spcBef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조원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정도영</a:t>
            </a:r>
            <a:endParaRPr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 idx="0"/>
          </p:nvPr>
        </p:nvSpPr>
        <p:spPr>
          <a:xfrm>
            <a:off x="1848680" y="555413"/>
            <a:ext cx="6975000" cy="3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4800" b="1" i="0" u="none" strike="noStrike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식물 생육 변화 사진 분석 </a:t>
            </a:r>
            <a:br>
              <a:rPr xmlns:mc="http://schemas.openxmlformats.org/markup-compatibility/2006" xmlns:hp="http://schemas.haansoft.com/office/presentation/8.0" sz="4800" b="1" i="0" u="none" strike="noStrike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</a:br>
            <a:endParaRPr sz="4800"/>
          </a:p>
        </p:txBody>
      </p:sp>
      <p:sp>
        <p:nvSpPr>
          <p:cNvPr id="38" name="Google Shape;38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relay_server.py</a:t>
            </a:r>
            <a:endParaRPr/>
          </a:p>
        </p:txBody>
      </p:sp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760" y="-233925"/>
            <a:ext cx="6794366" cy="709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컴포넌트 소개</a:t>
            </a:r>
            <a:endParaRPr/>
          </a:p>
        </p:txBody>
      </p:sp>
      <p:sp>
        <p:nvSpPr>
          <p:cNvPr id="138" name="Google Shape;138;p14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9" name="Google Shape;139;p14"/>
          <p:cNvGrpSpPr/>
          <p:nvPr/>
        </p:nvGrpSpPr>
        <p:grpSpPr>
          <a:xfrm>
            <a:off x="1856462" y="2333100"/>
            <a:ext cx="7441172" cy="4175451"/>
            <a:chOff x="1856462" y="2333100"/>
            <a:chExt cx="7441172" cy="4175451"/>
          </a:xfrm>
        </p:grpSpPr>
        <p:pic>
          <p:nvPicPr>
            <p:cNvPr id="140" name="Google Shape;140;p14" title="structurizr-Container-001.png"/>
            <p:cNvPicPr preferRelativeResize="0"/>
            <p:nvPr/>
          </p:nvPicPr>
          <p:blipFill rotWithShape="1">
            <a:blip r:embed="rId4">
              <a:alphaModFix/>
            </a:blip>
            <a:srcRect l="6077" t="26643" r="6981" b="12469"/>
            <a:stretch/>
          </p:blipFill>
          <p:spPr>
            <a:xfrm>
              <a:off x="1856462" y="2333100"/>
              <a:ext cx="7441172" cy="4175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4" title="structurizr-Container-001.png"/>
            <p:cNvPicPr preferRelativeResize="0"/>
            <p:nvPr/>
          </p:nvPicPr>
          <p:blipFill rotWithShape="1">
            <a:blip r:embed="rId4">
              <a:alphaModFix/>
            </a:blip>
            <a:srcRect l="66055" t="45883" r="27931" b="49167"/>
            <a:stretch/>
          </p:blipFill>
          <p:spPr>
            <a:xfrm>
              <a:off x="7395605" y="3327250"/>
              <a:ext cx="514575" cy="33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아키텍처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1103312" y="2763520"/>
            <a:ext cx="8946600" cy="3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</p:txBody>
      </p:sp>
      <p:sp>
        <p:nvSpPr>
          <p:cNvPr id="152" name="Google Shape;152;p15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53" name="Google Shape;153;p15"/>
          <p:cNvGraphicFramePr/>
          <p:nvPr/>
        </p:nvGraphicFramePr>
        <p:xfrm>
          <a:off x="5524413" y="360025"/>
          <a:ext cx="4136775" cy="1866900"/>
        </p:xfrm>
        <a:graphic>
          <a:graphicData uri="http://schemas.openxmlformats.org/drawingml/2006/table">
            <a:tbl>
              <a:tblPr>
                <a:noFill/>
                <a:tableStyleId>{10C7911D-8927-47F3-A52E-94EF844E898F}</a:tableStyleId>
              </a:tblPr>
              <a:tblGrid>
                <a:gridCol w="413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100" b="1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ZMQ 발행</a:t>
                      </a:r>
                      <a:endParaRPr sz="1100" b="1"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6000 [클라이언트 -&gt;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(중앙제어)] :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Pub&amp;Sub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6001 [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 -&gt; 클라이언트] :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Pub&amp;Sub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100" strike="sngStrike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6002 [</a:t>
                      </a:r>
                      <a:r>
                        <a:rPr lang="ko-KR" sz="1100" strike="sngStrike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sz="1100" strike="sngStrike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 -&gt; GUI] : </a:t>
                      </a:r>
                      <a:r>
                        <a:rPr lang="ko-KR" sz="1100" strike="sngStrike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Pub&amp;Sub</a:t>
                      </a:r>
                      <a:endParaRPr sz="1100" strike="sngStrike"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6003 [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 -&gt;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DB_manager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] :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Push&amp;Pull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4" name="Google Shape;154;p15"/>
          <p:cNvGraphicFramePr/>
          <p:nvPr/>
        </p:nvGraphicFramePr>
        <p:xfrm>
          <a:off x="1194825" y="3339925"/>
          <a:ext cx="4964550" cy="1549852"/>
        </p:xfrm>
        <a:graphic>
          <a:graphicData uri="http://schemas.openxmlformats.org/drawingml/2006/table">
            <a:tbl>
              <a:tblPr>
                <a:noFill/>
                <a:tableStyleId>{10C7911D-8927-47F3-A52E-94EF844E898F}</a:tableStyleId>
              </a:tblPr>
              <a:tblGrid>
                <a:gridCol w="248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65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6000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7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클라이언트 -&gt; TCP-ZMQ 서버 -&gt;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7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게임 대기(=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stat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0)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게임 시작(=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stat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1)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accept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attack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movement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5" name="Google Shape;155;p15"/>
          <p:cNvGraphicFramePr/>
          <p:nvPr/>
        </p:nvGraphicFramePr>
        <p:xfrm>
          <a:off x="6577325" y="3572500"/>
          <a:ext cx="4886500" cy="1359201"/>
        </p:xfrm>
        <a:graphic>
          <a:graphicData uri="http://schemas.openxmlformats.org/drawingml/2006/table">
            <a:tbl>
              <a:tblPr>
                <a:noFill/>
                <a:tableStyleId>{10C7911D-8927-47F3-A52E-94EF844E898F}</a:tableStyleId>
              </a:tblPr>
              <a:tblGrid>
                <a:gridCol w="244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6001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 -&gt; TCP-ZMQ 서버 -&gt; 클라이언트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게임 대기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게임 시작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(=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stat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0)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(=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stat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1)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아키텍처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1103312" y="2763520"/>
            <a:ext cx="8946600" cy="3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</p:txBody>
      </p:sp>
      <p:sp>
        <p:nvSpPr>
          <p:cNvPr id="166" name="Google Shape;166;p16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">
            <a:off x="355087" y="452738"/>
            <a:ext cx="4391025" cy="5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850" y="452725"/>
            <a:ext cx="7486650" cy="60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기능 시연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>
            <a:off x="4499887" y="3385575"/>
            <a:ext cx="2829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 u="sng">
                <a:solidFill>
                  <a:schemeClr val="hlink"/>
                </a:solidFill>
                <a:hlinkClick r:id="rId4"/>
              </a:rPr>
              <a:t>https://youtu.be/dcW99jtWKfo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</p:txBody>
      </p:sp>
      <p:sp>
        <p:nvSpPr>
          <p:cNvPr id="179" name="Google Shape;179;p17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0" name="Google Shape;180;p17" title="다운로드.jp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525" y="2450222"/>
            <a:ext cx="3796025" cy="38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및 향후 과제</a:t>
            </a: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1052550" y="2286151"/>
            <a:ext cx="9209700" cy="41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* **결론:**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ZeroMQ를 활용한 분산형 멀티플레이어 게임 시스템을 성공적으로 구축했습니다.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각 컴포넌트의 모듈화를 통해 유지보수성과 확장성을 확보했습니다.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실시간 통신 및 데이터 처리가 효율적으로 이루어짐을 확인했습니다.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* **향후 과제:**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네트워크 지연 및 패킷 손실 처리 로직 강화 (QoS)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다양한 게임 액션 및 캐릭터 추가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UI/UX 개선 및 고급 애니메이션 효과 적용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플레이어 전적 시스템 추가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더 많은 동시 접속자 수용을 위한 확장성 테스트</a:t>
            </a:r>
            <a:endParaRPr sz="2100"/>
          </a:p>
        </p:txBody>
      </p:sp>
      <p:sp>
        <p:nvSpPr>
          <p:cNvPr id="191" name="Google Shape;191;p18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6B6B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3614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4">
            <a:alphaModFix/>
          </a:blip>
          <a:srcRect l="35641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5">
            <a:alphaModFix/>
          </a:blip>
          <a:srcRect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 rotWithShape="1">
          <a:blip r:embed="rId6">
            <a:alphaModFix/>
          </a:blip>
          <a:srcRect b="23318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6B6B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3551850" y="2191500"/>
            <a:ext cx="55224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entury Gothic"/>
              <a:buNone/>
            </a:pPr>
            <a:r>
              <a:rPr lang="ko-KR" sz="12800" b="1" dirty="0" err="1"/>
              <a:t>Q</a:t>
            </a:r>
            <a:r>
              <a:rPr lang="ko-KR" sz="12800" b="1" dirty="0"/>
              <a:t> &amp; </a:t>
            </a:r>
            <a:r>
              <a:rPr lang="ko-KR" sz="12800" b="1" dirty="0" err="1"/>
              <a:t>A</a:t>
            </a:r>
            <a:endParaRPr sz="12800" b="1" i="0" dirty="0">
              <a:solidFill>
                <a:schemeClr val="dk2"/>
              </a:solidFill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05" name="Google Shape;205;p19">
            <a:hlinkClick r:id="" action="ppaction://noaction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6" name="Google Shape;206;p19"/>
          <p:cNvGrpSpPr/>
          <p:nvPr/>
        </p:nvGrpSpPr>
        <p:grpSpPr>
          <a:xfrm>
            <a:off x="170250" y="245375"/>
            <a:ext cx="5267325" cy="6547725"/>
            <a:chOff x="170250" y="245375"/>
            <a:chExt cx="5267325" cy="6547725"/>
          </a:xfrm>
        </p:grpSpPr>
        <p:pic>
          <p:nvPicPr>
            <p:cNvPr id="207" name="Google Shape;207;p19"/>
            <p:cNvPicPr preferRelativeResize="0"/>
            <p:nvPr/>
          </p:nvPicPr>
          <p:blipFill rotWithShape="1">
            <a:blip r:embed="rId7">
              <a:alphaModFix/>
            </a:blip>
            <a:srcRect b="48274"/>
            <a:stretch/>
          </p:blipFill>
          <p:spPr>
            <a:xfrm>
              <a:off x="170250" y="245375"/>
              <a:ext cx="5267325" cy="30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9"/>
            <p:cNvPicPr preferRelativeResize="0"/>
            <p:nvPr/>
          </p:nvPicPr>
          <p:blipFill rotWithShape="1">
            <a:blip r:embed="rId7">
              <a:alphaModFix/>
            </a:blip>
            <a:srcRect t="64198"/>
            <a:stretch/>
          </p:blipFill>
          <p:spPr>
            <a:xfrm>
              <a:off x="170250" y="4685675"/>
              <a:ext cx="5267325" cy="2107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19"/>
          <p:cNvSpPr/>
          <p:nvPr/>
        </p:nvSpPr>
        <p:spPr>
          <a:xfrm>
            <a:off x="10137400" y="5769900"/>
            <a:ext cx="1889700" cy="949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rgbClr val="BEBEBE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https://github.com/patrick005/ProjectSecond/blob/observer/reference/database.md</a:t>
            </a:r>
            <a:endParaRPr>
              <a:solidFill>
                <a:srgbClr val="BEBEB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5"/>
          <p:cNvSpPr/>
          <p:nvPr/>
        </p:nvSpPr>
        <p:spPr>
          <a:xfrm flipH="1">
            <a:off x="4644637" y="0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" y="1"/>
            <a:ext cx="4990911" cy="6858001"/>
          </a:xfrm>
          <a:custGeom>
            <a:avLst/>
            <a:gdLst/>
            <a:ahLst/>
            <a:cxnLst/>
            <a:rect l="l" t="t" r="r" b="b"/>
            <a:pathLst>
              <a:path w="4990911" h="6858001" extrusionOk="0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204109" y="1645920"/>
            <a:ext cx="5919503" cy="447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1828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ko-KR" dirty="0"/>
              <a:t> 프로젝트 개요 및 목표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dirty="0"/>
              <a:t> 시스템 아키텍처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/>
              <a:t> </a:t>
            </a:r>
            <a:r>
              <a:rPr lang="ko-KR" dirty="0"/>
              <a:t>주요 컴포넌트 소개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dirty="0"/>
              <a:t> 핵심 기능 시연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/>
              <a:t> </a:t>
            </a:r>
            <a:r>
              <a:rPr lang="ko-KR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개발 과정 및 기술 스택</a:t>
            </a:r>
            <a:endParaRPr dirty="0"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 </a:t>
            </a:r>
            <a:r>
              <a:rPr lang="ko-KR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결론 및 향후 과제</a:t>
            </a:r>
            <a:endParaRPr dirty="0"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 </a:t>
            </a:r>
            <a:r>
              <a:rPr lang="ko-KR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Q&amp;A</a:t>
            </a:r>
            <a:endParaRPr dirty="0"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</p:txBody>
      </p:sp>
      <p:sp>
        <p:nvSpPr>
          <p:cNvPr id="49" name="Google Shape;49;p5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 및 목표</a:t>
            </a:r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1103312" y="2763520"/>
            <a:ext cx="8946541" cy="348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/>
              <a:t>프로젝트 개요: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-KR" sz="2100"/>
              <a:t>* ZeroMQ를 활용한 실시간 멀티플레이어 대전 게임 시스템 개발</a:t>
            </a:r>
            <a:endParaRPr sz="2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* 클라이언트-서버 구조 기반의 분산 처리 시스템 구현</a:t>
            </a:r>
            <a:endParaRPr sz="2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* 게임 로직, GUI, DB, 클라이언트 간의 효율적인 통신 구축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주요 목표: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    * 안정적인 ZMQ 기반의 통신 채널 확립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    * 게임 로직의 중앙 집중식 관리 (`main.py`)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    * 직관적인 게임 GUI 제공 (`gui.py`)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    * 게임 결과의 영구적인 저장 (`db_manager.c`)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    * 다수 클라이언트 (`player.py`)의 원활한 접속 및 플레이 지원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</p:txBody>
      </p:sp>
      <p:sp>
        <p:nvSpPr>
          <p:cNvPr id="60" name="Google Shape;60;p6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69" name="Google Shape;69;p7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23" y="2625648"/>
            <a:ext cx="1980525" cy="16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5">
            <a:alphaModFix/>
          </a:blip>
          <a:srcRect t="5589" r="6985"/>
          <a:stretch/>
        </p:blipFill>
        <p:spPr>
          <a:xfrm rot="1097874" flipH="1">
            <a:off x="2951460" y="2421418"/>
            <a:ext cx="1993405" cy="2023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24092">
            <a:off x="4812533" y="2525287"/>
            <a:ext cx="1673036" cy="167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7">
            <a:alphaModFix/>
          </a:blip>
          <a:srcRect l="17303" r="21271"/>
          <a:stretch/>
        </p:blipFill>
        <p:spPr>
          <a:xfrm>
            <a:off x="9474575" y="2603363"/>
            <a:ext cx="1603225" cy="181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8">
            <a:alphaModFix/>
          </a:blip>
          <a:srcRect t="-14508"/>
          <a:stretch/>
        </p:blipFill>
        <p:spPr>
          <a:xfrm>
            <a:off x="3477263" y="45476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7860" y="4437468"/>
            <a:ext cx="2748114" cy="236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0213" y="2327638"/>
            <a:ext cx="2363376" cy="236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entury Gothic"/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과정 및 기술 스택</a:t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과정 및 기술 스택</a:t>
            </a:r>
            <a:endParaRPr/>
          </a:p>
        </p:txBody>
      </p:sp>
      <p:sp>
        <p:nvSpPr>
          <p:cNvPr id="87" name="Google Shape;87;p8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8" name="Google Shape;8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51757">
            <a:off x="8015881" y="3985449"/>
            <a:ext cx="1396269" cy="126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6775" y="3160525"/>
            <a:ext cx="1094900" cy="121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050" y="3047324"/>
            <a:ext cx="1306488" cy="11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3225" y="3006706"/>
            <a:ext cx="1396269" cy="126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3650" y="3006699"/>
            <a:ext cx="1396269" cy="126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4525" y="3008975"/>
            <a:ext cx="1179187" cy="12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80633" y="2964761"/>
            <a:ext cx="1306500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86070" y="2979931"/>
            <a:ext cx="1306500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10">
            <a:alphaModFix/>
          </a:blip>
          <a:srcRect l="20259" r="23242"/>
          <a:stretch/>
        </p:blipFill>
        <p:spPr>
          <a:xfrm>
            <a:off x="8866350" y="5586563"/>
            <a:ext cx="21849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69225" y="4546556"/>
            <a:ext cx="1179175" cy="1182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675" y="1237800"/>
            <a:ext cx="6841105" cy="56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game_logic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main.py</a:t>
            </a:r>
            <a:endParaRPr/>
          </a:p>
        </p:txBody>
      </p:sp>
      <p:pic>
        <p:nvPicPr>
          <p:cNvPr id="109" name="Google Shape;10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50" y="1329911"/>
            <a:ext cx="7207375" cy="58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813" y="-156450"/>
            <a:ext cx="7325461" cy="70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GUI.py</a:t>
            </a:r>
            <a:endParaRPr/>
          </a:p>
        </p:txBody>
      </p:sp>
      <p:pic>
        <p:nvPicPr>
          <p:cNvPr id="116" name="Google Shape;11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150" y="-227737"/>
            <a:ext cx="5316300" cy="708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client.cpp</a:t>
            </a:r>
            <a:endParaRPr/>
          </a:p>
        </p:txBody>
      </p:sp>
      <p:pic>
        <p:nvPicPr>
          <p:cNvPr id="122" name="Google Shape;12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50" y="-646675"/>
            <a:ext cx="5067109" cy="750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201</ep:Words>
  <ep:PresentationFormat>와이드스크린</ep:PresentationFormat>
  <ep:Paragraphs>109</ep:Paragraphs>
  <ep:Slides>16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Ion</vt:lpstr>
      <vt:lpstr>식물 생육 변화 사진 분석</vt:lpstr>
      <vt:lpstr>목차</vt:lpstr>
      <vt:lpstr>프로젝트 개요 및 목표</vt:lpstr>
      <vt:lpstr>개발 과정 및 기술 스택</vt:lpstr>
      <vt:lpstr>개발 과정 및 기술 스택</vt:lpstr>
      <vt:lpstr>game_logic</vt:lpstr>
      <vt:lpstr>main.py</vt:lpstr>
      <vt:lpstr>GUI.py</vt:lpstr>
      <vt:lpstr>client.cpp</vt:lpstr>
      <vt:lpstr>relay_server.py</vt:lpstr>
      <vt:lpstr>주요 컴포넌트 소개</vt:lpstr>
      <vt:lpstr>시스템 아키텍처</vt:lpstr>
      <vt:lpstr>시스템 아키텍처</vt:lpstr>
      <vt:lpstr>핵심 기능 시연</vt:lpstr>
      <vt:lpstr>결론 및 향후 과제</vt:lpstr>
      <vt:lpstr>Q &amp; A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MakerSpace</cp:lastModifiedBy>
  <dcterms:modified xsi:type="dcterms:W3CDTF">2025-09-18T09:35:23.341</dcterms:modified>
  <cp:revision>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